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7" r:id="rId4"/>
    <p:sldId id="350" r:id="rId5"/>
    <p:sldId id="337" r:id="rId6"/>
    <p:sldId id="351" r:id="rId7"/>
    <p:sldId id="352" r:id="rId8"/>
    <p:sldId id="329" r:id="rId9"/>
    <p:sldId id="336" r:id="rId10"/>
    <p:sldId id="330" r:id="rId11"/>
    <p:sldId id="338" r:id="rId12"/>
    <p:sldId id="340" r:id="rId13"/>
    <p:sldId id="341" r:id="rId14"/>
    <p:sldId id="339" r:id="rId15"/>
    <p:sldId id="342" r:id="rId16"/>
    <p:sldId id="331" r:id="rId17"/>
    <p:sldId id="354" r:id="rId18"/>
    <p:sldId id="355" r:id="rId19"/>
    <p:sldId id="356" r:id="rId20"/>
    <p:sldId id="357" r:id="rId21"/>
    <p:sldId id="358" r:id="rId22"/>
    <p:sldId id="359" r:id="rId23"/>
    <p:sldId id="353" r:id="rId24"/>
    <p:sldId id="348" r:id="rId25"/>
    <p:sldId id="344" r:id="rId26"/>
    <p:sldId id="332" r:id="rId27"/>
    <p:sldId id="333" r:id="rId28"/>
    <p:sldId id="346" r:id="rId29"/>
    <p:sldId id="334" r:id="rId30"/>
    <p:sldId id="347" r:id="rId31"/>
    <p:sldId id="328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A27"/>
    <a:srgbClr val="9F5FCF"/>
    <a:srgbClr val="008F9E"/>
    <a:srgbClr val="00DBF2"/>
    <a:srgbClr val="007986"/>
    <a:srgbClr val="0D97FF"/>
    <a:srgbClr val="FE9A48"/>
    <a:srgbClr val="FD7403"/>
    <a:srgbClr val="5BD75B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6877" autoAdjust="0"/>
  </p:normalViewPr>
  <p:slideViewPr>
    <p:cSldViewPr snapToGrid="0">
      <p:cViewPr varScale="1">
        <p:scale>
          <a:sx n="118" d="100"/>
          <a:sy n="118" d="100"/>
        </p:scale>
        <p:origin x="7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7FCB4-2EC9-4D4C-97B3-EE82AE5AF357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A55F7-ED10-4BF7-937B-0B65615F037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05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68B7F-3E46-4F22-A22A-F05B1622923D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DE9F6-E6D6-417B-B06D-C01696BDD228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242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41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233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134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56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806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37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66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4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947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26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57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251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4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0391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5713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963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139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46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46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grpSp>
        <p:nvGrpSpPr>
          <p:cNvPr id="2" name="25 Grupo"/>
          <p:cNvGrpSpPr/>
          <p:nvPr/>
        </p:nvGrpSpPr>
        <p:grpSpPr>
          <a:xfrm>
            <a:off x="1785918" y="6429396"/>
            <a:ext cx="7345124" cy="142876"/>
            <a:chOff x="1785918" y="6429396"/>
            <a:chExt cx="7345124" cy="142876"/>
          </a:xfrm>
        </p:grpSpPr>
        <p:cxnSp>
          <p:nvCxnSpPr>
            <p:cNvPr id="13" name="12 Conector recto"/>
            <p:cNvCxnSpPr>
              <a:stCxn id="17" idx="3"/>
            </p:cNvCxnSpPr>
            <p:nvPr/>
          </p:nvCxnSpPr>
          <p:spPr>
            <a:xfrm>
              <a:off x="1928794" y="6500834"/>
              <a:ext cx="7202248" cy="1588"/>
            </a:xfrm>
            <a:prstGeom prst="line">
              <a:avLst/>
            </a:prstGeom>
            <a:ln w="31750" cap="sq">
              <a:solidFill>
                <a:srgbClr val="2BA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16 Rectángulo"/>
            <p:cNvSpPr/>
            <p:nvPr/>
          </p:nvSpPr>
          <p:spPr>
            <a:xfrm>
              <a:off x="1785918" y="6429396"/>
              <a:ext cx="142876" cy="142876"/>
            </a:xfrm>
            <a:prstGeom prst="rect">
              <a:avLst/>
            </a:prstGeom>
            <a:solidFill>
              <a:srgbClr val="2BA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88888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043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s-ES" dirty="0" smtClean="0"/>
              <a:t>28/09/2016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739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5603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832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412067" y="6492875"/>
            <a:ext cx="5231899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8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2328850" cy="5297502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s-ES" dirty="0"/>
              <a:t>ÍNDICE O ENUMERACIONES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7" name="6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13"/>
          </p:nvPr>
        </p:nvSpPr>
        <p:spPr>
          <a:xfrm>
            <a:off x="3214688" y="285728"/>
            <a:ext cx="5643562" cy="528641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cxnSp>
        <p:nvCxnSpPr>
          <p:cNvPr id="9" name="8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11 Conector recto"/>
          <p:cNvCxnSpPr/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723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áficos o figu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785794"/>
            <a:ext cx="2328850" cy="4500594"/>
          </a:xfrm>
        </p:spPr>
        <p:txBody>
          <a:bodyPr anchor="ctr"/>
          <a:lstStyle>
            <a:lvl1pPr>
              <a:defRPr b="1" baseline="0"/>
            </a:lvl1pPr>
          </a:lstStyle>
          <a:p>
            <a:r>
              <a:rPr lang="es-ES" dirty="0"/>
              <a:t>TÍTULO DEL GRÁFICO O FIGURA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10 Marcador de gráfico"/>
          <p:cNvSpPr>
            <a:spLocks noGrp="1"/>
          </p:cNvSpPr>
          <p:nvPr>
            <p:ph type="chart" sz="quarter" idx="13"/>
          </p:nvPr>
        </p:nvSpPr>
        <p:spPr>
          <a:xfrm>
            <a:off x="3214688" y="785794"/>
            <a:ext cx="5500687" cy="4500581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s-ES" dirty="0"/>
          </a:p>
        </p:txBody>
      </p:sp>
      <p:sp>
        <p:nvSpPr>
          <p:cNvPr id="13" name="12 Rectángulo"/>
          <p:cNvSpPr/>
          <p:nvPr/>
        </p:nvSpPr>
        <p:spPr>
          <a:xfrm>
            <a:off x="2857488" y="5143512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11 Conector recto"/>
          <p:cNvCxnSpPr>
            <a:endCxn id="13" idx="0"/>
          </p:cNvCxnSpPr>
          <p:nvPr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11 Conector recto"/>
          <p:cNvCxnSpPr>
            <a:endCxn id="13" idx="0"/>
          </p:cNvCxnSpPr>
          <p:nvPr userDrawn="1"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46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58204" cy="1143000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3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324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5138766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285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65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110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8625" y="1396999"/>
            <a:ext cx="8243888" cy="226906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28625" y="3777213"/>
            <a:ext cx="8243888" cy="228386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9172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28596" y="1357298"/>
            <a:ext cx="8258204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928794" y="6492875"/>
            <a:ext cx="11192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1" y="6492875"/>
            <a:ext cx="5595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72538" y="6492875"/>
            <a:ext cx="47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9" name="8 Conector recto"/>
          <p:cNvCxnSpPr>
            <a:stCxn id="10" idx="3"/>
          </p:cNvCxnSpPr>
          <p:nvPr/>
        </p:nvCxnSpPr>
        <p:spPr>
          <a:xfrm>
            <a:off x="1928794" y="6500834"/>
            <a:ext cx="7202248" cy="1588"/>
          </a:xfrm>
          <a:prstGeom prst="line">
            <a:avLst/>
          </a:prstGeom>
          <a:solidFill>
            <a:schemeClr val="tx2"/>
          </a:solidFill>
          <a:ln w="31750" cap="sq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1785918" y="6429396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8" y="6254436"/>
            <a:ext cx="492796" cy="4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9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3" r:id="rId17"/>
    <p:sldLayoutId id="2147483694" r:id="rId1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79CA27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24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36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8000" indent="-252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4282" y="4643445"/>
            <a:ext cx="8715436" cy="13447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Autor: Samuel </a:t>
            </a:r>
            <a:r>
              <a:rPr lang="es-ES" dirty="0" smtClean="0"/>
              <a:t>López Asunción</a:t>
            </a:r>
            <a:endParaRPr lang="es-ES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Tutor: Alvaro Araujo Pinto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495437"/>
            <a:ext cx="8715436" cy="3571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4000" dirty="0">
                <a:solidFill>
                  <a:schemeClr val="tx1"/>
                </a:solidFill>
              </a:rPr>
              <a:t>Diseño e implementación de una </a:t>
            </a:r>
            <a:r>
              <a:rPr lang="es-ES" sz="4000" dirty="0">
                <a:solidFill>
                  <a:schemeClr val="tx2"/>
                </a:solidFill>
              </a:rPr>
              <a:t>plataforma hardware</a:t>
            </a:r>
            <a:r>
              <a:rPr lang="es-ES" sz="4000" dirty="0">
                <a:solidFill>
                  <a:schemeClr val="tx1"/>
                </a:solidFill>
              </a:rPr>
              <a:t> para un sistema de acceso inalámbrico a dispositivos médicos mediante </a:t>
            </a:r>
            <a:r>
              <a:rPr lang="es-ES" sz="4000" dirty="0">
                <a:solidFill>
                  <a:schemeClr val="tx2"/>
                </a:solidFill>
              </a:rPr>
              <a:t>Heart-To-Heart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5" b="13039"/>
          <a:stretch/>
        </p:blipFill>
        <p:spPr>
          <a:xfrm>
            <a:off x="1081877" y="4572008"/>
            <a:ext cx="2723575" cy="14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Desarrollo de la </a:t>
            </a:r>
            <a:r>
              <a:rPr lang="es-ES" dirty="0" smtClean="0"/>
              <a:t>plataforma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8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 de acceso / marcapasos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/>
        </p:blipFill>
        <p:spPr>
          <a:xfrm>
            <a:off x="428596" y="1452260"/>
            <a:ext cx="1966645" cy="257165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r="16428"/>
          <a:stretch/>
        </p:blipFill>
        <p:spPr>
          <a:xfrm>
            <a:off x="2656268" y="1452259"/>
            <a:ext cx="2599772" cy="2571654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r="11666"/>
          <a:stretch/>
        </p:blipFill>
        <p:spPr>
          <a:xfrm>
            <a:off x="5517068" y="1452259"/>
            <a:ext cx="3155471" cy="257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778" y="4023913"/>
            <a:ext cx="197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Board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2656266" y="4022426"/>
            <a:ext cx="259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5517064" y="4022426"/>
            <a:ext cx="315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82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3987" r="11666" b="3987"/>
          <a:stretch/>
        </p:blipFill>
        <p:spPr>
          <a:xfrm>
            <a:off x="517609" y="128585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 lnSpcReduction="10000"/>
          </a:bodyPr>
          <a:lstStyle/>
          <a:p>
            <a:r>
              <a:rPr lang="es-ES" sz="2000" dirty="0" err="1" smtClean="0"/>
              <a:t>Microcontrolador</a:t>
            </a:r>
            <a:endParaRPr lang="es-ES" sz="2000" dirty="0" smtClean="0"/>
          </a:p>
          <a:p>
            <a:pPr lvl="1"/>
            <a:r>
              <a:rPr lang="es-ES" sz="1400" dirty="0" smtClean="0"/>
              <a:t>ARM Cortex-M3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  <a:p>
            <a:r>
              <a:rPr lang="es-ES" sz="2000" dirty="0" smtClean="0"/>
              <a:t>Front-</a:t>
            </a:r>
            <a:r>
              <a:rPr lang="es-ES" sz="2000" dirty="0" err="1" smtClean="0"/>
              <a:t>end</a:t>
            </a:r>
            <a:r>
              <a:rPr lang="es-ES" sz="2000" dirty="0" smtClean="0"/>
              <a:t> analógico</a:t>
            </a:r>
          </a:p>
          <a:p>
            <a:pPr lvl="1"/>
            <a:r>
              <a:rPr lang="es-ES" sz="1400" dirty="0"/>
              <a:t>Adquisición de datos </a:t>
            </a:r>
            <a:r>
              <a:rPr lang="es-ES" sz="1400" dirty="0">
                <a:sym typeface="Wingdings" panose="05000000000000000000" pitchFamily="2" charset="2"/>
              </a:rPr>
              <a:t></a:t>
            </a:r>
            <a:r>
              <a:rPr lang="es-ES" sz="1400" dirty="0"/>
              <a:t> </a:t>
            </a:r>
            <a:r>
              <a:rPr lang="es-ES" sz="1400" dirty="0" smtClean="0">
                <a:solidFill>
                  <a:schemeClr val="tx2"/>
                </a:solidFill>
              </a:rPr>
              <a:t>ADS1292</a:t>
            </a:r>
          </a:p>
          <a:p>
            <a:pPr lvl="1"/>
            <a:r>
              <a:rPr lang="es-ES" sz="1400" dirty="0" smtClean="0"/>
              <a:t>Protección </a:t>
            </a:r>
            <a:r>
              <a:rPr lang="es-ES" sz="1400" dirty="0"/>
              <a:t>del paciente</a:t>
            </a:r>
          </a:p>
          <a:p>
            <a:pPr lvl="1"/>
            <a:r>
              <a:rPr lang="es-ES" sz="1400" dirty="0" smtClean="0"/>
              <a:t>Protección contra desfibriladores</a:t>
            </a:r>
          </a:p>
          <a:p>
            <a:pPr lvl="1"/>
            <a:endParaRPr lang="es-ES" sz="1400" dirty="0">
              <a:solidFill>
                <a:schemeClr val="tx2"/>
              </a:solidFill>
            </a:endParaRPr>
          </a:p>
          <a:p>
            <a:r>
              <a:rPr lang="es-ES" sz="2000" dirty="0" smtClean="0"/>
              <a:t>Interfaz radio</a:t>
            </a:r>
          </a:p>
          <a:p>
            <a:pPr lvl="1"/>
            <a:r>
              <a:rPr lang="es-ES" sz="1400" dirty="0" smtClean="0"/>
              <a:t>Bluetooth </a:t>
            </a:r>
            <a:r>
              <a:rPr lang="es-ES" sz="1400" dirty="0" err="1" smtClean="0"/>
              <a:t>Classic</a:t>
            </a:r>
            <a:r>
              <a:rPr lang="es-ES" sz="1400" dirty="0" smtClean="0"/>
              <a:t> 4.1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CC2560B</a:t>
            </a:r>
          </a:p>
          <a:p>
            <a:pPr lvl="1"/>
            <a:endParaRPr lang="es-ES" sz="140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es-ES" sz="2000" dirty="0" smtClean="0"/>
              <a:t>Alimentación</a:t>
            </a:r>
            <a:endParaRPr lang="es-ES" sz="800" dirty="0" smtClean="0"/>
          </a:p>
          <a:p>
            <a:pPr lvl="1"/>
            <a:r>
              <a:rPr lang="es-ES" sz="1400" dirty="0" smtClean="0"/>
              <a:t>Fuel gauge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</a:rPr>
              <a:t>BQ27441-G1A </a:t>
            </a:r>
          </a:p>
          <a:p>
            <a:pPr lvl="1"/>
            <a:r>
              <a:rPr lang="es-ES" sz="1400" dirty="0" smtClean="0"/>
              <a:t>Cargador de batería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BQ24090</a:t>
            </a:r>
          </a:p>
          <a:p>
            <a:pPr lvl="1"/>
            <a:r>
              <a:rPr lang="es-ES" sz="1400" dirty="0" smtClean="0"/>
              <a:t>Reguladores </a:t>
            </a:r>
            <a:r>
              <a:rPr lang="es-ES" sz="1400" dirty="0"/>
              <a:t>de tensión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r="7662"/>
          <a:stretch/>
        </p:blipFill>
        <p:spPr>
          <a:xfrm>
            <a:off x="517609" y="351236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3910"/>
          <a:stretch/>
        </p:blipFill>
        <p:spPr>
          <a:xfrm>
            <a:off x="517610" y="351236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Interfaz de usuario</a:t>
            </a:r>
          </a:p>
          <a:p>
            <a:pPr lvl="1"/>
            <a:r>
              <a:rPr lang="es-ES" sz="1400" dirty="0" err="1" smtClean="0"/>
              <a:t>Buzzer</a:t>
            </a:r>
            <a:endParaRPr lang="es-ES" sz="1400" dirty="0" smtClean="0"/>
          </a:p>
          <a:p>
            <a:pPr lvl="1"/>
            <a:r>
              <a:rPr lang="es-ES" sz="1400" dirty="0" smtClean="0"/>
              <a:t>LED RGB</a:t>
            </a:r>
          </a:p>
          <a:p>
            <a:pPr lvl="1"/>
            <a:r>
              <a:rPr lang="es-ES" sz="1400" dirty="0" smtClean="0"/>
              <a:t>Pulsador de I/O</a:t>
            </a:r>
            <a:endParaRPr lang="es-ES" sz="1400" dirty="0"/>
          </a:p>
          <a:p>
            <a:endParaRPr lang="es-ES" sz="2000" dirty="0" smtClean="0"/>
          </a:p>
          <a:p>
            <a:r>
              <a:rPr lang="es-ES" sz="2000" dirty="0" smtClean="0"/>
              <a:t>Interfaz de usuario </a:t>
            </a:r>
            <a:r>
              <a:rPr lang="es-ES" sz="1400" dirty="0" smtClean="0"/>
              <a:t>(Dispositivo de acceso)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LCD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SSD1963</a:t>
            </a:r>
            <a:endParaRPr lang="es-ES" sz="1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Panel táctil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XPT2046</a:t>
            </a:r>
          </a:p>
          <a:p>
            <a:pPr lvl="1"/>
            <a:endParaRPr lang="es-ES" sz="1400" dirty="0" smtClean="0">
              <a:sym typeface="Wingdings" panose="05000000000000000000" pitchFamily="2" charset="2"/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t="12621" r="19307" b="10417"/>
          <a:stretch/>
        </p:blipFill>
        <p:spPr>
          <a:xfrm>
            <a:off x="517611" y="1285852"/>
            <a:ext cx="2968679" cy="22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Fuente de alimentación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1" r="17321"/>
          <a:stretch/>
        </p:blipFill>
        <p:spPr>
          <a:xfrm>
            <a:off x="3295014" y="1452260"/>
            <a:ext cx="2511106" cy="2511106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68" r="19704" b="-68"/>
          <a:stretch/>
        </p:blipFill>
        <p:spPr>
          <a:xfrm>
            <a:off x="6162343" y="1452260"/>
            <a:ext cx="2510196" cy="25101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8594" y="3962456"/>
            <a:ext cx="250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Supply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3298062" y="3962457"/>
            <a:ext cx="25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6162342" y="3962457"/>
            <a:ext cx="251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v1.1</a:t>
            </a:r>
            <a:endParaRPr lang="es-ES" dirty="0"/>
          </a:p>
        </p:txBody>
      </p:sp>
      <p:pic>
        <p:nvPicPr>
          <p:cNvPr id="15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428595" y="1452259"/>
            <a:ext cx="2510197" cy="25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Kiwi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r="15320"/>
          <a:stretch/>
        </p:blipFill>
        <p:spPr>
          <a:xfrm>
            <a:off x="517609" y="3512362"/>
            <a:ext cx="2968682" cy="2226511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Fuente de alimentación</a:t>
            </a:r>
          </a:p>
          <a:p>
            <a:pPr lvl="1"/>
            <a:r>
              <a:rPr lang="es-ES" sz="1400" dirty="0" smtClean="0"/>
              <a:t>Controlador </a:t>
            </a:r>
            <a:r>
              <a:rPr lang="es-ES" sz="1400" dirty="0" err="1" smtClean="0"/>
              <a:t>Flyback</a:t>
            </a:r>
            <a:r>
              <a:rPr lang="es-ES" sz="1400" dirty="0" smtClean="0"/>
              <a:t>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UCC28910</a:t>
            </a:r>
            <a:endParaRPr lang="es-ES" sz="1400" dirty="0" smtClean="0">
              <a:solidFill>
                <a:schemeClr val="tx2"/>
              </a:solidFill>
            </a:endParaRPr>
          </a:p>
          <a:p>
            <a:pPr lvl="2"/>
            <a:r>
              <a:rPr lang="es-ES" sz="1200" dirty="0" smtClean="0"/>
              <a:t>Regulación en primario</a:t>
            </a:r>
          </a:p>
          <a:p>
            <a:endParaRPr lang="es-ES" sz="2000" dirty="0" smtClean="0"/>
          </a:p>
          <a:p>
            <a:r>
              <a:rPr lang="es-ES" sz="2000" dirty="0" smtClean="0"/>
              <a:t>Conectores</a:t>
            </a:r>
          </a:p>
          <a:p>
            <a:pPr lvl="1"/>
            <a:r>
              <a:rPr lang="es-ES" sz="1400" dirty="0" smtClean="0"/>
              <a:t>IEC C8 </a:t>
            </a:r>
            <a:r>
              <a:rPr lang="es-ES" sz="1400" dirty="0" smtClean="0">
                <a:sym typeface="Wingdings" panose="05000000000000000000" pitchFamily="2" charset="2"/>
              </a:rPr>
              <a:t></a:t>
            </a:r>
            <a:r>
              <a:rPr lang="es-ES" sz="1400" dirty="0" smtClean="0"/>
              <a:t> Red eléctrica</a:t>
            </a:r>
          </a:p>
          <a:p>
            <a:pPr lvl="1"/>
            <a:r>
              <a:rPr lang="es-ES" sz="1400" dirty="0"/>
              <a:t>EIAJ-02 </a:t>
            </a:r>
            <a:r>
              <a:rPr lang="es-ES" sz="1400" dirty="0" smtClean="0"/>
              <a:t>cilíndrico </a:t>
            </a:r>
            <a:r>
              <a:rPr lang="es-ES" sz="1400" dirty="0" smtClean="0">
                <a:sym typeface="Wingdings" panose="05000000000000000000" pitchFamily="2" charset="2"/>
              </a:rPr>
              <a:t> Dispositivo</a:t>
            </a:r>
          </a:p>
          <a:p>
            <a:endParaRPr lang="es-ES" sz="2000" dirty="0">
              <a:sym typeface="Wingdings" panose="05000000000000000000" pitchFamily="2" charset="2"/>
            </a:endParaRPr>
          </a:p>
          <a:p>
            <a:r>
              <a:rPr lang="es-ES" sz="2000" dirty="0" smtClean="0">
                <a:sym typeface="Wingdings" panose="05000000000000000000" pitchFamily="2" charset="2"/>
              </a:rPr>
              <a:t>Seguridad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Distancias de arco y de fuga estándar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Aislamiento reforzado en el transformador</a:t>
            </a:r>
            <a:r>
              <a:rPr lang="es-ES" sz="1400" dirty="0" smtClean="0"/>
              <a:t> </a:t>
            </a:r>
            <a:endParaRPr lang="es-ES" sz="1400" dirty="0"/>
          </a:p>
          <a:p>
            <a:endParaRPr lang="es-ES" sz="2000" dirty="0" smtClean="0"/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878" r="17943" b="10416"/>
          <a:stretch/>
        </p:blipFill>
        <p:spPr>
          <a:xfrm>
            <a:off x="517610" y="128585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Desarrollo de la capa de abstracción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5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7" y="2830586"/>
            <a:ext cx="8258170" cy="182230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28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/>
          <a:lstStyle/>
          <a:p>
            <a:r>
              <a:rPr lang="es-ES" dirty="0" smtClean="0"/>
              <a:t>Front-</a:t>
            </a:r>
            <a:r>
              <a:rPr lang="es-ES" dirty="0" err="1" smtClean="0"/>
              <a:t>end</a:t>
            </a:r>
            <a:r>
              <a:rPr lang="es-ES" dirty="0" smtClean="0"/>
              <a:t> analógico</a:t>
            </a:r>
          </a:p>
          <a:p>
            <a:pPr lvl="1"/>
            <a:r>
              <a:rPr lang="es-ES" dirty="0" smtClean="0"/>
              <a:t>Periférico SPI y línea de interrupción</a:t>
            </a:r>
          </a:p>
          <a:p>
            <a:pPr lvl="1"/>
            <a:r>
              <a:rPr lang="es-ES" dirty="0" smtClean="0"/>
              <a:t>Controlador DMA</a:t>
            </a:r>
          </a:p>
          <a:p>
            <a:pPr lvl="1"/>
            <a:endParaRPr lang="es-ES" dirty="0"/>
          </a:p>
          <a:p>
            <a:pPr lvl="1"/>
            <a:r>
              <a:rPr lang="es-ES" dirty="0" smtClean="0"/>
              <a:t>Inicialización del ADS1292</a:t>
            </a:r>
          </a:p>
          <a:p>
            <a:pPr lvl="1"/>
            <a:r>
              <a:rPr lang="es-ES" dirty="0" smtClean="0"/>
              <a:t>Configuración de parámetros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903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/>
          <a:lstStyle/>
          <a:p>
            <a:r>
              <a:rPr lang="es-ES" dirty="0" smtClean="0"/>
              <a:t>Interfaz radio</a:t>
            </a:r>
          </a:p>
          <a:p>
            <a:pPr lvl="1"/>
            <a:r>
              <a:rPr lang="es-ES" dirty="0" smtClean="0"/>
              <a:t>Periférico UART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886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Esquema</a:t>
            </a:r>
            <a:endParaRPr lang="es-E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s-ES" dirty="0" smtClean="0"/>
              <a:t>Introducción y objetivos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Arquitectura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Desarrollo de la </a:t>
            </a:r>
            <a:r>
              <a:rPr lang="es-ES" dirty="0" smtClean="0"/>
              <a:t>plataforma hardware</a:t>
            </a:r>
          </a:p>
          <a:p>
            <a:pPr>
              <a:lnSpc>
                <a:spcPct val="114000"/>
              </a:lnSpc>
            </a:pPr>
            <a:r>
              <a:rPr lang="es-ES" dirty="0" smtClean="0"/>
              <a:t>Desarrollo de la capa de abstracción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Prototipos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Demostración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114000"/>
              </a:lnSpc>
            </a:pPr>
            <a:r>
              <a:rPr lang="es-ES" dirty="0"/>
              <a:t>Líneas </a:t>
            </a:r>
            <a:r>
              <a:rPr lang="es-ES" dirty="0" smtClean="0"/>
              <a:t>futuras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105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/>
          </a:bodyPr>
          <a:lstStyle/>
          <a:p>
            <a:r>
              <a:rPr lang="es-ES" dirty="0" smtClean="0"/>
              <a:t>Alimentación</a:t>
            </a:r>
          </a:p>
          <a:p>
            <a:pPr lvl="1"/>
            <a:r>
              <a:rPr lang="es-ES" dirty="0" smtClean="0"/>
              <a:t>Fuel gauge</a:t>
            </a:r>
          </a:p>
          <a:p>
            <a:pPr lvl="2"/>
            <a:r>
              <a:rPr lang="es-ES" dirty="0" smtClean="0"/>
              <a:t>Periférico I</a:t>
            </a:r>
            <a:r>
              <a:rPr lang="es-ES" baseline="30000" dirty="0" smtClean="0"/>
              <a:t>2</a:t>
            </a:r>
            <a:r>
              <a:rPr lang="es-ES" dirty="0" smtClean="0"/>
              <a:t>C y línea de interrupción</a:t>
            </a:r>
          </a:p>
          <a:p>
            <a:pPr lvl="2"/>
            <a:r>
              <a:rPr lang="es-ES" dirty="0" smtClean="0"/>
              <a:t>Controlador DMA</a:t>
            </a:r>
          </a:p>
          <a:p>
            <a:pPr lvl="2"/>
            <a:r>
              <a:rPr lang="es-ES" dirty="0" smtClean="0"/>
              <a:t>Inicialización y configuración de parámetros</a:t>
            </a:r>
            <a:endParaRPr lang="es-ES" sz="1600" dirty="0" smtClean="0"/>
          </a:p>
          <a:p>
            <a:pPr lvl="1"/>
            <a:r>
              <a:rPr lang="es-ES" dirty="0" smtClean="0"/>
              <a:t>Reguladores de tensión	</a:t>
            </a:r>
            <a:r>
              <a:rPr lang="es-ES" dirty="0" smtClean="0">
                <a:sym typeface="Wingdings" panose="05000000000000000000" pitchFamily="2" charset="2"/>
              </a:rPr>
              <a:t> Líneas de activación</a:t>
            </a:r>
            <a:endParaRPr lang="es-ES" dirty="0" smtClean="0"/>
          </a:p>
          <a:p>
            <a:pPr lvl="1"/>
            <a:r>
              <a:rPr lang="es-ES" dirty="0" smtClean="0"/>
              <a:t>Cargador </a:t>
            </a:r>
            <a:r>
              <a:rPr lang="es-ES" dirty="0" smtClean="0">
                <a:sym typeface="Wingdings" panose="05000000000000000000" pitchFamily="2" charset="2"/>
              </a:rPr>
              <a:t> Líneas de interrupción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878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/>
          </a:bodyPr>
          <a:lstStyle/>
          <a:p>
            <a:r>
              <a:rPr lang="es-ES" dirty="0" smtClean="0"/>
              <a:t>Interfaz de usuario</a:t>
            </a:r>
          </a:p>
          <a:p>
            <a:pPr lvl="1"/>
            <a:r>
              <a:rPr lang="es-ES" dirty="0" smtClean="0"/>
              <a:t>Indicador acústico </a:t>
            </a:r>
            <a:r>
              <a:rPr lang="es-ES" dirty="0" smtClean="0">
                <a:sym typeface="Wingdings" panose="05000000000000000000" pitchFamily="2" charset="2"/>
              </a:rPr>
              <a:t> PWM</a:t>
            </a:r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LED RGB  GPIO</a:t>
            </a:r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Pulsador de I/O  Línea de </a:t>
            </a:r>
            <a:r>
              <a:rPr lang="es-ES" dirty="0" err="1" smtClean="0">
                <a:sym typeface="Wingdings" panose="05000000000000000000" pitchFamily="2" charset="2"/>
              </a:rPr>
              <a:t>wakeup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316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Interfaz de usuario </a:t>
            </a:r>
            <a:r>
              <a:rPr lang="es-ES" sz="2000" dirty="0" smtClean="0"/>
              <a:t>(Dispositivo de acceso)</a:t>
            </a:r>
          </a:p>
          <a:p>
            <a:pPr lvl="1"/>
            <a:r>
              <a:rPr lang="es-ES" dirty="0" smtClean="0"/>
              <a:t>Panel táctil</a:t>
            </a:r>
          </a:p>
          <a:p>
            <a:pPr lvl="2"/>
            <a:r>
              <a:rPr lang="es-ES" dirty="0" smtClean="0"/>
              <a:t>Periférico SPI y línea de interrupción</a:t>
            </a:r>
          </a:p>
          <a:p>
            <a:pPr lvl="2"/>
            <a:endParaRPr lang="es-ES" dirty="0"/>
          </a:p>
          <a:p>
            <a:pPr lvl="1"/>
            <a:r>
              <a:rPr lang="es-ES" dirty="0" smtClean="0"/>
              <a:t>Pantalla LCD</a:t>
            </a:r>
          </a:p>
          <a:p>
            <a:pPr lvl="2"/>
            <a:r>
              <a:rPr lang="es-ES" dirty="0" smtClean="0"/>
              <a:t>Puerto paralelo</a:t>
            </a:r>
          </a:p>
          <a:p>
            <a:pPr lvl="2"/>
            <a:r>
              <a:rPr lang="es-ES" dirty="0" smtClean="0"/>
              <a:t>Controlador DMA</a:t>
            </a:r>
          </a:p>
          <a:p>
            <a:pPr lvl="2"/>
            <a:r>
              <a:rPr lang="es-ES" dirty="0" smtClean="0"/>
              <a:t>Inicialización, configuración de parámetros y funciones gráficas</a:t>
            </a:r>
          </a:p>
        </p:txBody>
      </p:sp>
    </p:spTree>
    <p:extLst>
      <p:ext uri="{BB962C8B-B14F-4D97-AF65-F5344CB8AC3E}">
        <p14:creationId xmlns:p14="http://schemas.microsoft.com/office/powerpoint/2010/main" val="389649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Prototipos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7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Dispositivo de acceso / marcapasos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t="5491" r="13582" b="7953"/>
          <a:stretch/>
        </p:blipFill>
        <p:spPr>
          <a:xfrm>
            <a:off x="5641543" y="1285853"/>
            <a:ext cx="3002424" cy="2251818"/>
          </a:xfrm>
          <a:prstGeom prst="rect">
            <a:avLst/>
          </a:prstGeom>
        </p:spPr>
      </p:pic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7901"/>
          <a:stretch/>
        </p:blipFill>
        <p:spPr>
          <a:xfrm>
            <a:off x="517610" y="1285852"/>
            <a:ext cx="3002425" cy="22518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610" y="3537671"/>
            <a:ext cx="300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Dispositivo de acceso </a:t>
            </a:r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641544" y="3537671"/>
            <a:ext cx="300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 smtClean="0"/>
              <a:t>Marcapasos</a:t>
            </a:r>
          </a:p>
          <a:p>
            <a:pPr algn="r"/>
            <a:r>
              <a:rPr lang="es-ES" sz="1600" dirty="0" err="1" smtClean="0"/>
              <a:t>Persimmon</a:t>
            </a:r>
            <a:r>
              <a:rPr lang="es-ES" sz="1600" dirty="0" smtClean="0"/>
              <a:t> </a:t>
            </a:r>
            <a:r>
              <a:rPr lang="es-ES" sz="1600" dirty="0" smtClean="0"/>
              <a:t>v1.1</a:t>
            </a:r>
            <a:endParaRPr lang="es-ES" sz="1600" dirty="0"/>
          </a:p>
        </p:txBody>
      </p:sp>
      <p:pic>
        <p:nvPicPr>
          <p:cNvPr id="12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54" y="4327385"/>
            <a:ext cx="2735671" cy="18169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12954" y="3742610"/>
            <a:ext cx="272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Fuente de alimentación Kiwi v1.1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662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Kit completo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"/>
          <a:stretch/>
        </p:blipFill>
        <p:spPr>
          <a:xfrm>
            <a:off x="3284096" y="1527399"/>
            <a:ext cx="2694221" cy="384571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1897"/>
          <a:stretch/>
        </p:blipFill>
        <p:spPr>
          <a:xfrm>
            <a:off x="5978317" y="1527399"/>
            <a:ext cx="2694221" cy="3845712"/>
          </a:xfrm>
        </p:spPr>
      </p:pic>
      <p:sp>
        <p:nvSpPr>
          <p:cNvPr id="10" name="Content Placeholder 10"/>
          <p:cNvSpPr txBox="1">
            <a:spLocks/>
          </p:cNvSpPr>
          <p:nvPr/>
        </p:nvSpPr>
        <p:spPr>
          <a:xfrm>
            <a:off x="428596" y="1527400"/>
            <a:ext cx="2855500" cy="384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smtClean="0"/>
              <a:t>Marcapasos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  <a:endParaRPr lang="es-ES" sz="1600" dirty="0"/>
          </a:p>
          <a:p>
            <a:r>
              <a:rPr lang="es-ES" sz="1800" dirty="0" smtClean="0"/>
              <a:t>Dispositivo de acceso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/>
              <a:t>+</a:t>
            </a:r>
            <a:endParaRPr lang="es-ES" sz="1600" dirty="0" smtClean="0"/>
          </a:p>
          <a:p>
            <a:r>
              <a:rPr lang="es-ES" sz="1800" dirty="0" smtClean="0"/>
              <a:t>Fuente de alimentación Kiwi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8 cables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Pack de electrodos</a:t>
            </a:r>
          </a:p>
        </p:txBody>
      </p:sp>
    </p:spTree>
    <p:extLst>
      <p:ext uri="{BB962C8B-B14F-4D97-AF65-F5344CB8AC3E}">
        <p14:creationId xmlns:p14="http://schemas.microsoft.com/office/powerpoint/2010/main" val="11078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Demostración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mtClean="0"/>
              <a:t>Conclusiones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7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5688982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Fuente de alimentación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Capa de abstracción hardware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11" name="Content Placeholder 11"/>
          <p:cNvSpPr txBox="1">
            <a:spLocks/>
          </p:cNvSpPr>
          <p:nvPr/>
        </p:nvSpPr>
        <p:spPr>
          <a:xfrm>
            <a:off x="6117578" y="142852"/>
            <a:ext cx="2526387" cy="598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7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y objetivos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8596" y="1699327"/>
            <a:ext cx="8258204" cy="3706153"/>
          </a:xfrm>
        </p:spPr>
        <p:txBody>
          <a:bodyPr anchor="ctr">
            <a:normAutofit fontScale="85000" lnSpcReduction="20000"/>
          </a:bodyPr>
          <a:lstStyle/>
          <a:p>
            <a:r>
              <a:rPr lang="es-ES" dirty="0" smtClean="0"/>
              <a:t>Actualización del </a:t>
            </a:r>
            <a:r>
              <a:rPr lang="es-ES" dirty="0" err="1" smtClean="0"/>
              <a:t>microcontrolador</a:t>
            </a:r>
            <a:endParaRPr lang="es-ES" dirty="0" smtClean="0"/>
          </a:p>
          <a:p>
            <a:pPr lvl="1"/>
            <a:r>
              <a:rPr lang="es-ES" dirty="0" smtClean="0"/>
              <a:t>ARM Cortex-M3 (actual)</a:t>
            </a:r>
            <a:r>
              <a:rPr lang="es-ES" sz="2100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ARM Cortex-M4 (con FPU)</a:t>
            </a:r>
          </a:p>
          <a:p>
            <a:pPr marL="648000" lvl="2" indent="0">
              <a:buNone/>
            </a:pP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                   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STM32L486VG</a:t>
            </a:r>
          </a:p>
          <a:p>
            <a:endParaRPr lang="es-ES" sz="24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Mejora de la interfaz gráfica de usuario</a:t>
            </a:r>
          </a:p>
          <a:p>
            <a:endParaRPr lang="es-ES" sz="21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Adición de almacenamiento extraíble</a:t>
            </a:r>
          </a:p>
          <a:p>
            <a:endParaRPr lang="es-ES" sz="2100" dirty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Comprobación de los requisitos de seguridad</a:t>
            </a:r>
            <a:endParaRPr lang="es-ES" dirty="0">
              <a:sym typeface="Wingdings" panose="05000000000000000000" pitchFamily="2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4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8218" r="8500" b="8342"/>
          <a:stretch/>
        </p:blipFill>
        <p:spPr>
          <a:xfrm>
            <a:off x="988345" y="1285852"/>
            <a:ext cx="7110102" cy="4572886"/>
          </a:xfr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0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Dispositivos médicos </a:t>
            </a:r>
            <a:r>
              <a:rPr lang="es-ES" sz="3600" dirty="0" err="1" smtClean="0"/>
              <a:t>implantables</a:t>
            </a:r>
            <a:endParaRPr lang="es-E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Objetivos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Fuente de alimentación</a:t>
            </a:r>
          </a:p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globales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Plataforma hardware para servicios H2H</a:t>
            </a:r>
          </a:p>
          <a:p>
            <a:r>
              <a:rPr lang="es-ES" dirty="0" smtClean="0"/>
              <a:t>Servicio H2H de acceso a dispositivos médicos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1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1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Arquitectura de la plataforma</a:t>
            </a:r>
            <a:endParaRPr lang="es-ES" sz="4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76" y="1285852"/>
            <a:ext cx="5033592" cy="4786945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8596" y="142852"/>
            <a:ext cx="3471765" cy="5868483"/>
          </a:xfrm>
        </p:spPr>
        <p:txBody>
          <a:bodyPr anchor="ctr"/>
          <a:lstStyle/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Marcapasos</a:t>
            </a:r>
          </a:p>
          <a:p>
            <a:pPr lvl="1"/>
            <a:r>
              <a:rPr lang="es-ES" dirty="0" smtClean="0"/>
              <a:t>Sin LCD ni panel táctil</a:t>
            </a:r>
          </a:p>
        </p:txBody>
      </p:sp>
    </p:spTree>
    <p:extLst>
      <p:ext uri="{BB962C8B-B14F-4D97-AF65-F5344CB8AC3E}">
        <p14:creationId xmlns:p14="http://schemas.microsoft.com/office/powerpoint/2010/main" val="8053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105White_v2">
  <a:themeElements>
    <a:clrScheme name="Custom 1">
      <a:dk1>
        <a:srgbClr val="000000"/>
      </a:dk1>
      <a:lt1>
        <a:srgbClr val="FFFFFF"/>
      </a:lt1>
      <a:dk2>
        <a:srgbClr val="79CA27"/>
      </a:dk2>
      <a:lt2>
        <a:srgbClr val="FFFFFF"/>
      </a:lt2>
      <a:accent1>
        <a:srgbClr val="0D5301"/>
      </a:accent1>
      <a:accent2>
        <a:srgbClr val="056F00"/>
      </a:accent2>
      <a:accent3>
        <a:srgbClr val="0A8F08"/>
      </a:accent3>
      <a:accent4>
        <a:srgbClr val="2BAF2B"/>
      </a:accent4>
      <a:accent5>
        <a:srgbClr val="72D572"/>
      </a:accent5>
      <a:accent6>
        <a:srgbClr val="D0F8CE"/>
      </a:accent6>
      <a:hlink>
        <a:srgbClr val="0D5301"/>
      </a:hlink>
      <a:folHlink>
        <a:srgbClr val="056F00"/>
      </a:folHlink>
    </a:clrScheme>
    <a:fontScheme name="Personalizado 2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105white" id="{F1D2020E-0B25-4E46-8B17-35CA283ED82C}" vid="{350C3BB2-C795-4CD7-9A7E-93EAE20E0F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B105white (1)</Template>
  <TotalTime>711</TotalTime>
  <Words>1060</Words>
  <Application>Microsoft Office PowerPoint</Application>
  <PresentationFormat>On-screen Show (4:3)</PresentationFormat>
  <Paragraphs>251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Roboto Light</vt:lpstr>
      <vt:lpstr>Wingdings</vt:lpstr>
      <vt:lpstr>B105White_v2</vt:lpstr>
      <vt:lpstr>Diseño e implementación de una plataforma hardware para un sistema de acceso inalámbrico a dispositivos médicos mediante Heart-To-Heart</vt:lpstr>
      <vt:lpstr>Esquema</vt:lpstr>
      <vt:lpstr>Introducción y objetivos</vt:lpstr>
      <vt:lpstr>Dispositivos médicos implantables</vt:lpstr>
      <vt:lpstr>Heart-To-Heart</vt:lpstr>
      <vt:lpstr>Objetivos</vt:lpstr>
      <vt:lpstr>Objetivos globales</vt:lpstr>
      <vt:lpstr>Arquitectura</vt:lpstr>
      <vt:lpstr>Arquitectura de la plataforma</vt:lpstr>
      <vt:lpstr>Desarrollo de la plataforma hardware</vt:lpstr>
      <vt:lpstr>Dispositivo de acceso / marcapasos</vt:lpstr>
      <vt:lpstr>Persimmon v1.1</vt:lpstr>
      <vt:lpstr>Persimmon v1.1</vt:lpstr>
      <vt:lpstr>Fuente de alimentación</vt:lpstr>
      <vt:lpstr>Kiwi v1.1</vt:lpstr>
      <vt:lpstr>Desarrollo de la capa de abstracción</vt:lpstr>
      <vt:lpstr>Capa de abstracción hardware</vt:lpstr>
      <vt:lpstr>Capa de abstracción hardware</vt:lpstr>
      <vt:lpstr>Capa de abstracción hardware</vt:lpstr>
      <vt:lpstr>Capa de abstracción hardware</vt:lpstr>
      <vt:lpstr>Capa de abstracción hardware</vt:lpstr>
      <vt:lpstr>Capa de abstracción hardware</vt:lpstr>
      <vt:lpstr>Prototipos</vt:lpstr>
      <vt:lpstr>Dispositivo de acceso / marcapasos</vt:lpstr>
      <vt:lpstr>Kit completo</vt:lpstr>
      <vt:lpstr>Demostración</vt:lpstr>
      <vt:lpstr>Conclusiones</vt:lpstr>
      <vt:lpstr>Conclusiones</vt:lpstr>
      <vt:lpstr>Líneas futuras</vt:lpstr>
      <vt:lpstr>Líneas futuras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servicio de acceso inalámbrico a dispositivos médicos mediante Heart-to-Heart</dc:title>
  <dc:creator>carpanta</dc:creator>
  <cp:lastModifiedBy>Smau</cp:lastModifiedBy>
  <cp:revision>77</cp:revision>
  <dcterms:created xsi:type="dcterms:W3CDTF">2016-09-23T08:43:18Z</dcterms:created>
  <dcterms:modified xsi:type="dcterms:W3CDTF">2016-09-25T23:31:39Z</dcterms:modified>
</cp:coreProperties>
</file>